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3" r:id="rId3"/>
    <p:sldId id="284" r:id="rId4"/>
    <p:sldId id="259" r:id="rId5"/>
    <p:sldId id="260" r:id="rId6"/>
    <p:sldId id="278" r:id="rId7"/>
    <p:sldId id="261" r:id="rId8"/>
    <p:sldId id="262" r:id="rId9"/>
    <p:sldId id="263" r:id="rId10"/>
    <p:sldId id="274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1" r:id="rId21"/>
    <p:sldId id="279" r:id="rId22"/>
    <p:sldId id="282" r:id="rId23"/>
    <p:sldId id="280" r:id="rId24"/>
    <p:sldId id="286" r:id="rId25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C42"/>
    <a:srgbClr val="CC0000"/>
    <a:srgbClr val="008000"/>
    <a:srgbClr val="585858"/>
    <a:srgbClr val="6D6D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9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2818E-1B43-4FE1-AED5-BDDAADB252A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726AB-C68A-4776-8122-983319F09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5539B-2B5B-45A1-99F6-5B9233637C6F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0290-E86E-4F12-B643-9D19DEBA3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0290-E86E-4F12-B643-9D19DEBA36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0290-E86E-4F12-B643-9D19DEBA36C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840D-4AD5-412A-B71B-0741BAB8247A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C89D7-F7C2-43BD-B636-FECB832BF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A68D-BC2B-4B19-97D1-B6FB389DEE6D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98497-4424-4061-AE4D-B67A35DF1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4545-9B0B-4584-A5A8-3087308C60CE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A414-C2D9-4FBB-B3E0-B2853577D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BE233-9B5B-48E4-8457-DAB17561D7E3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9AEF-1E2A-4E3C-B206-7E11224EC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3DE1-42EE-47B4-B202-99F33C521460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FD3F2-13C5-41C6-9D7B-A92D2F59B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DD79-7C60-4339-96A0-0B0E18730302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25C4-AABD-47A9-B4DC-3ADF3AC40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1F638-42F8-466E-BDB5-6026CD375DED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B3653-4E2E-44E0-BB40-67ADF4601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8ACC9-93B5-4F3A-8993-2A690F722D84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A970-D579-4EA4-95ED-ED3FB36FF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920A-E7B0-4536-AC46-72F6B1B825C4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AF57-5F89-42D8-B76D-8B984CF7E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3E00-87E1-4F67-845D-336B0CB8BBDB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7BA1-331C-4227-8F33-42E48A833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3CD6E-CAF0-4C23-8FAA-DFD6D2F9E03D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87FEC-8EA7-4FE5-AAF9-83D23070B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DCD22-D83E-440C-BBB9-333D3D8C3AB7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C6927E-C8DE-4F33-9DB5-6BC767ADE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600199"/>
          </a:xfrm>
        </p:spPr>
        <p:txBody>
          <a:bodyPr/>
          <a:lstStyle/>
          <a:p>
            <a:r>
              <a:rPr lang="en-US" sz="3600" dirty="0" smtClean="0"/>
              <a:t>Hazardous Material Transportation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458200" cy="1752600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Airbag Transportation Training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static.ddmcdn.com/gif/seatbelt-pretensione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124200"/>
            <a:ext cx="4229098" cy="28194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atic.ddmcdn.com/gif/airbag2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3100" y="457200"/>
            <a:ext cx="3828900" cy="3186866"/>
          </a:xfrm>
          <a:prstGeom prst="rect">
            <a:avLst/>
          </a:prstGeom>
          <a:noFill/>
        </p:spPr>
      </p:pic>
      <p:pic>
        <p:nvPicPr>
          <p:cNvPr id="29700" name="Picture 4" descr="http://static.ddmcdn.com/gif/airbag1a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476625"/>
            <a:ext cx="3762375" cy="2543175"/>
          </a:xfrm>
          <a:prstGeom prst="rect">
            <a:avLst/>
          </a:prstGeom>
          <a:noFill/>
        </p:spPr>
      </p:pic>
      <p:pic>
        <p:nvPicPr>
          <p:cNvPr id="29702" name="Picture 6" descr="http://static.ddmcdn.com/gif/airbag1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54986"/>
            <a:ext cx="2470351" cy="2416814"/>
          </a:xfrm>
          <a:prstGeom prst="rect">
            <a:avLst/>
          </a:prstGeom>
          <a:noFill/>
        </p:spPr>
      </p:pic>
      <p:pic>
        <p:nvPicPr>
          <p:cNvPr id="13314" name="Picture 2" descr="http://www.mgstech.net/wp-content/uploads/2011/11/SRSPicture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733800"/>
            <a:ext cx="4027297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00600" y="57912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Compressed Gas Cylinder Side Curtain Airbag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02156" y="1851152"/>
            <a:ext cx="1219200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Propellant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irbagcenter.com/images_2010/seat_belt_pretensioner_types_r1_c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4048125" cy="2905125"/>
          </a:xfrm>
          <a:prstGeom prst="round2Same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static.ddmcdn.com/gif/seatbelt-spar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95400"/>
            <a:ext cx="3810000" cy="39052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76800" y="5410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Pyrotechnic </a:t>
            </a:r>
            <a:r>
              <a:rPr lang="en-US" dirty="0" err="1" smtClean="0"/>
              <a:t>Pretensioner</a:t>
            </a:r>
            <a:r>
              <a:rPr lang="en-US" dirty="0" smtClean="0"/>
              <a:t> Operation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HazMat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Shipping Information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shipping name</a:t>
            </a:r>
          </a:p>
          <a:p>
            <a:r>
              <a:rPr lang="en-US" dirty="0" smtClean="0"/>
              <a:t>Hazard Class (1 – 9)</a:t>
            </a:r>
          </a:p>
          <a:p>
            <a:r>
              <a:rPr lang="en-US" dirty="0" smtClean="0"/>
              <a:t>United Nations (UN) Identification Number</a:t>
            </a:r>
          </a:p>
          <a:p>
            <a:r>
              <a:rPr lang="en-US" dirty="0" smtClean="0"/>
              <a:t>Packing Group</a:t>
            </a:r>
          </a:p>
          <a:p>
            <a:pPr lvl="1"/>
            <a:r>
              <a:rPr lang="en-US" dirty="0" smtClean="0"/>
              <a:t>I   Great danger</a:t>
            </a:r>
          </a:p>
          <a:p>
            <a:pPr lvl="1"/>
            <a:r>
              <a:rPr lang="en-US" dirty="0" smtClean="0"/>
              <a:t>II  Medium danger</a:t>
            </a:r>
          </a:p>
          <a:p>
            <a:pPr lvl="1"/>
            <a:r>
              <a:rPr lang="en-US" dirty="0" smtClean="0"/>
              <a:t>III  Minor danger </a:t>
            </a:r>
          </a:p>
          <a:p>
            <a:r>
              <a:rPr lang="en-US" dirty="0" smtClean="0"/>
              <a:t>EX Number or Product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Pyrotechnic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Airbag Module, Inflator, and Seat Belt Pre-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tensioner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Hazard Class 9,UN3268 – Electrically Initiated</a:t>
            </a:r>
          </a:p>
          <a:p>
            <a:r>
              <a:rPr lang="en-US" dirty="0" smtClean="0"/>
              <a:t>Hazard Class 1.4G,UN0503 - Pyrotechnic</a:t>
            </a:r>
          </a:p>
          <a:p>
            <a:r>
              <a:rPr lang="en-US" dirty="0" smtClean="0"/>
              <a:t>Packing Group – Leave Blank</a:t>
            </a:r>
          </a:p>
          <a:p>
            <a:r>
              <a:rPr lang="en-US" dirty="0" smtClean="0"/>
              <a:t>EX Number: Recycled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Pyrotechnic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Airbag Module, Inflator, and Seat Belt Pre-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tensioner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296400" cy="4144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</a:t>
            </a:r>
            <a:r>
              <a:rPr lang="en-US" sz="3600" dirty="0" smtClean="0"/>
              <a:t>Proper shipping name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“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Safety Devices – electrically initiated” for 9,UN3268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“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Safety Devices – pyrotechnic “ for 1.4G, UN0503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Compressed Gas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Airbag Module and Inflator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Hazard Class 2.2 (nonflammable gas)</a:t>
            </a:r>
          </a:p>
          <a:p>
            <a:r>
              <a:rPr lang="en-US" dirty="0" smtClean="0"/>
              <a:t>UN3353</a:t>
            </a:r>
          </a:p>
          <a:p>
            <a:r>
              <a:rPr lang="en-US" dirty="0" smtClean="0"/>
              <a:t>Packing Group – Leave Blank</a:t>
            </a:r>
          </a:p>
          <a:p>
            <a:r>
              <a:rPr lang="en-US" dirty="0" smtClean="0"/>
              <a:t>EX Number: Recycled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Compressed Gas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Airbag Module and Inflator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10287000" cy="4373563"/>
          </a:xfrm>
        </p:spPr>
        <p:txBody>
          <a:bodyPr/>
          <a:lstStyle/>
          <a:p>
            <a:r>
              <a:rPr lang="en-US" dirty="0" smtClean="0"/>
              <a:t>Proper shipping name: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Safety Devices- compressed gas, 2.2, UN3353, Recycled, 5 lbs</a:t>
            </a:r>
          </a:p>
          <a:p>
            <a:pPr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24-Hour Emergency Response Telephone Number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458200" cy="3840163"/>
          </a:xfrm>
        </p:spPr>
        <p:txBody>
          <a:bodyPr/>
          <a:lstStyle/>
          <a:p>
            <a:r>
              <a:rPr lang="en-US" dirty="0" smtClean="0"/>
              <a:t>Must register with an emergency service</a:t>
            </a:r>
          </a:p>
          <a:p>
            <a:r>
              <a:rPr lang="en-US" dirty="0" smtClean="0"/>
              <a:t>Commonly used: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INFOTRAC 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800-535-5053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HazMat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Shipping Form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Requirements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Must be legible and printed in English</a:t>
            </a:r>
          </a:p>
          <a:p>
            <a:r>
              <a:rPr lang="en-US" dirty="0" smtClean="0"/>
              <a:t>No abbreviations or profanities</a:t>
            </a:r>
          </a:p>
          <a:p>
            <a:r>
              <a:rPr lang="en-US" dirty="0" smtClean="0"/>
              <a:t>Retain in vehicle within arm’s reach of driver</a:t>
            </a:r>
          </a:p>
          <a:p>
            <a:r>
              <a:rPr lang="en-US" dirty="0" smtClean="0"/>
              <a:t>On driver’s seat when not in vehicle</a:t>
            </a:r>
          </a:p>
          <a:p>
            <a:r>
              <a:rPr lang="en-US" dirty="0" smtClean="0"/>
              <a:t>Retain all shipping forms for at least </a:t>
            </a:r>
            <a:r>
              <a:rPr lang="en-US" u="sng" dirty="0" smtClean="0"/>
              <a:t>one year 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Specification Packaging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G Fiberboard Box</a:t>
            </a:r>
          </a:p>
          <a:p>
            <a:r>
              <a:rPr lang="en-US" dirty="0" smtClean="0"/>
              <a:t>Do not cover UN Certification marking</a:t>
            </a:r>
          </a:p>
          <a:p>
            <a:r>
              <a:rPr lang="en-US" dirty="0" smtClean="0"/>
              <a:t>Cushion to prevent movement</a:t>
            </a:r>
          </a:p>
          <a:p>
            <a:r>
              <a:rPr lang="en-US" dirty="0" smtClean="0"/>
              <a:t>Total weight of package cannot exceed UN specified weight allowance</a:t>
            </a:r>
          </a:p>
          <a:p>
            <a:r>
              <a:rPr lang="en-US" dirty="0" smtClean="0"/>
              <a:t>One unit per box</a:t>
            </a:r>
          </a:p>
          <a:p>
            <a:endParaRPr lang="en-US" dirty="0"/>
          </a:p>
        </p:txBody>
      </p:sp>
      <p:pic>
        <p:nvPicPr>
          <p:cNvPr id="4" name="Picture 2" descr="http://www.commercialforms.com/stores/c/commercial/catalog/SS1PAB_20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5900" y="35052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9906000" cy="4754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Undeployed</a:t>
            </a:r>
            <a:r>
              <a:rPr lang="en-US" dirty="0" smtClean="0"/>
              <a:t> Airbags: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ISRI Task Force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Propellants: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sodium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azide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 ammonium nitrate, guanidine nitrate,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Agencies:</a:t>
            </a:r>
          </a:p>
          <a:p>
            <a:pPr marL="914400" lvl="1" indent="-514350">
              <a:buFont typeface="Wingdings" pitchFamily="2" charset="2"/>
              <a:buChar char="q"/>
            </a:pPr>
            <a:r>
              <a:rPr lang="en-US" dirty="0" smtClean="0"/>
              <a:t>EPA – Toxic hazard</a:t>
            </a:r>
          </a:p>
          <a:p>
            <a:pPr marL="914400" lvl="1" indent="-514350">
              <a:buFont typeface="Wingdings" pitchFamily="2" charset="2"/>
              <a:buChar char="q"/>
            </a:pPr>
            <a:r>
              <a:rPr lang="en-US" dirty="0" smtClean="0"/>
              <a:t>DOT – Transportation safety hazard</a:t>
            </a:r>
          </a:p>
          <a:p>
            <a:pPr marL="914400" lvl="1" indent="-514350">
              <a:buFont typeface="Wingdings" pitchFamily="2" charset="2"/>
              <a:buChar char="q"/>
            </a:pPr>
            <a:r>
              <a:rPr lang="en-US" dirty="0" smtClean="0"/>
              <a:t>NHTSA – Safe operation (</a:t>
            </a:r>
            <a:r>
              <a:rPr lang="en-US" dirty="0" err="1" smtClean="0"/>
              <a:t>Takata</a:t>
            </a:r>
            <a:r>
              <a:rPr lang="en-US" dirty="0" smtClean="0"/>
              <a:t> recall)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HazMat</a:t>
            </a:r>
            <a:r>
              <a:rPr lang="en-US" dirty="0" smtClean="0"/>
              <a:t> Transportation Training for </a:t>
            </a:r>
          </a:p>
          <a:p>
            <a:pPr marL="514350" indent="-514350">
              <a:buNone/>
            </a:pPr>
            <a:r>
              <a:rPr lang="en-US" dirty="0" smtClean="0"/>
              <a:t>      Lithium Batteries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 Responsibilities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Ensure all boxes have </a:t>
            </a:r>
            <a:r>
              <a:rPr lang="en-US" dirty="0" err="1" smtClean="0"/>
              <a:t>HazMat</a:t>
            </a:r>
            <a:r>
              <a:rPr lang="en-US" dirty="0" smtClean="0"/>
              <a:t> shipping forms and labels</a:t>
            </a:r>
          </a:p>
          <a:p>
            <a:r>
              <a:rPr lang="en-US" dirty="0" smtClean="0"/>
              <a:t>Keep shipping papers in proper location (arm’s length)</a:t>
            </a:r>
          </a:p>
          <a:p>
            <a:r>
              <a:rPr lang="en-US" dirty="0" smtClean="0"/>
              <a:t>Secure boxes in vehicle</a:t>
            </a:r>
          </a:p>
          <a:p>
            <a:r>
              <a:rPr lang="en-US" dirty="0" smtClean="0"/>
              <a:t>In an emergency:</a:t>
            </a:r>
          </a:p>
          <a:p>
            <a:pPr lvl="1"/>
            <a:r>
              <a:rPr lang="en-US" dirty="0" smtClean="0"/>
              <a:t>911</a:t>
            </a:r>
          </a:p>
          <a:p>
            <a:pPr lvl="1"/>
            <a:r>
              <a:rPr lang="en-US" dirty="0" smtClean="0"/>
              <a:t>Emergency Response Number (INFOTRAC)</a:t>
            </a:r>
          </a:p>
          <a:p>
            <a:pPr lvl="1"/>
            <a:r>
              <a:rPr lang="en-US" dirty="0" smtClean="0"/>
              <a:t>Your company</a:t>
            </a:r>
          </a:p>
          <a:p>
            <a:r>
              <a:rPr lang="en-US" dirty="0" err="1" smtClean="0"/>
              <a:t>HazMat</a:t>
            </a:r>
            <a:r>
              <a:rPr lang="en-US" dirty="0" smtClean="0"/>
              <a:t> Incident Report Form 5800.1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&amp; 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Can an owner/operator train and test himself?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Yes</a:t>
            </a:r>
          </a:p>
          <a:p>
            <a:r>
              <a:rPr lang="en-US" dirty="0" smtClean="0"/>
              <a:t>Are there certified </a:t>
            </a:r>
            <a:r>
              <a:rPr lang="en-US" dirty="0" err="1" smtClean="0"/>
              <a:t>HazMat</a:t>
            </a:r>
            <a:r>
              <a:rPr lang="en-US" dirty="0" smtClean="0"/>
              <a:t> trainers?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No, but employer must ensure qualified training</a:t>
            </a:r>
          </a:p>
          <a:p>
            <a:r>
              <a:rPr lang="en-US" dirty="0" smtClean="0"/>
              <a:t>Do you have to “pass” the test?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No, but you must be able to perform your duties</a:t>
            </a:r>
          </a:p>
          <a:p>
            <a:r>
              <a:rPr lang="en-US" dirty="0" smtClean="0"/>
              <a:t>What is the penalty for violations?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$27,500 per violation (civil)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$250,000/5 years (criminal)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HazMat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(Airbag) Transportation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dirty="0" err="1" smtClean="0"/>
              <a:t>HazMat</a:t>
            </a:r>
            <a:r>
              <a:rPr lang="en-US" dirty="0" smtClean="0"/>
              <a:t> shipping forms</a:t>
            </a:r>
          </a:p>
          <a:p>
            <a:r>
              <a:rPr lang="en-US" dirty="0" smtClean="0"/>
              <a:t>UN Specified packaging and box</a:t>
            </a:r>
          </a:p>
          <a:p>
            <a:r>
              <a:rPr lang="en-US" dirty="0" smtClean="0"/>
              <a:t>Driver responsibilities</a:t>
            </a:r>
          </a:p>
          <a:p>
            <a:r>
              <a:rPr lang="en-US" dirty="0" smtClean="0"/>
              <a:t>24 hour emergency response (</a:t>
            </a:r>
            <a:r>
              <a:rPr lang="en-US" dirty="0" err="1" smtClean="0"/>
              <a:t>Infotrac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Renew every 3 years</a:t>
            </a:r>
            <a:endParaRPr lang="en-US" dirty="0"/>
          </a:p>
        </p:txBody>
      </p:sp>
      <p:pic>
        <p:nvPicPr>
          <p:cNvPr id="16388" name="Picture 4" descr="http://www.blogcdn.com/www.autoblog.com/media/2012/02/side-curtain-airbag-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57600"/>
            <a:ext cx="3543300" cy="2364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590800"/>
            <a:ext cx="4041775" cy="1524000"/>
          </a:xfrm>
        </p:spPr>
        <p:txBody>
          <a:bodyPr/>
          <a:lstStyle/>
          <a:p>
            <a:r>
              <a:rPr lang="en-US" dirty="0" smtClean="0"/>
              <a:t>PHMSA </a:t>
            </a:r>
            <a:r>
              <a:rPr lang="en-US" dirty="0" err="1" smtClean="0"/>
              <a:t>HazMat</a:t>
            </a:r>
            <a:r>
              <a:rPr lang="en-US" dirty="0" smtClean="0"/>
              <a:t> Transportation Training Module 5.1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$25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Warning</a:t>
            </a:r>
          </a:p>
          <a:p>
            <a:pPr>
              <a:buNone/>
            </a:pPr>
            <a:r>
              <a:rPr lang="en-US" dirty="0" smtClean="0"/>
              <a:t>It’s a 9-hour CD-ROM</a:t>
            </a:r>
            <a:endParaRPr lang="en-US" dirty="0"/>
          </a:p>
        </p:txBody>
      </p:sp>
      <p:pic>
        <p:nvPicPr>
          <p:cNvPr id="7" name="Content Placeholder 6" descr="https://encrypted-tbn0.gstatic.com/images?q=tbn:ANd9GcQmqfXxpTiD7U2a7n3uQOz9rlrxJBHOEKqlIpDObQYDhPMf2Cq_s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29" y="2971800"/>
            <a:ext cx="2436640" cy="2188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r>
              <a:rPr lang="en-US" sz="3600" dirty="0" smtClean="0"/>
              <a:t>David </a:t>
            </a:r>
            <a:r>
              <a:rPr lang="en-US" sz="3600" dirty="0" err="1" smtClean="0"/>
              <a:t>Kendziorski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414-943-1773</a:t>
            </a:r>
          </a:p>
          <a:p>
            <a:r>
              <a:rPr lang="en-US" dirty="0" smtClean="0"/>
              <a:t>dave@stormtech1.com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Airbags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Frontal airbags</a:t>
            </a:r>
          </a:p>
          <a:p>
            <a:r>
              <a:rPr lang="en-US" dirty="0" smtClean="0"/>
              <a:t>Side torso airbags</a:t>
            </a:r>
          </a:p>
          <a:p>
            <a:r>
              <a:rPr lang="en-US" dirty="0" smtClean="0"/>
              <a:t>Side curtain airbags</a:t>
            </a:r>
          </a:p>
          <a:p>
            <a:r>
              <a:rPr lang="en-US" dirty="0" smtClean="0"/>
              <a:t>Knee airbags</a:t>
            </a:r>
          </a:p>
          <a:p>
            <a:r>
              <a:rPr lang="en-US" dirty="0" smtClean="0"/>
              <a:t>Rear curtain airbags</a:t>
            </a:r>
          </a:p>
          <a:p>
            <a:r>
              <a:rPr lang="en-US" dirty="0" smtClean="0"/>
              <a:t>Center airbags</a:t>
            </a:r>
          </a:p>
          <a:p>
            <a:r>
              <a:rPr lang="en-US" dirty="0" smtClean="0"/>
              <a:t>Seatbelt airbags</a:t>
            </a:r>
          </a:p>
          <a:p>
            <a:r>
              <a:rPr lang="en-US" dirty="0" smtClean="0"/>
              <a:t>Pedestrian airbags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Applicability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449763"/>
          </a:xfrm>
        </p:spPr>
        <p:txBody>
          <a:bodyPr/>
          <a:lstStyle/>
          <a:p>
            <a:r>
              <a:rPr lang="en-US" dirty="0" smtClean="0"/>
              <a:t>If you ship or deliver airbag components</a:t>
            </a:r>
          </a:p>
          <a:p>
            <a:r>
              <a:rPr lang="en-US" dirty="0" smtClean="0"/>
              <a:t>Hazardous Material Employers </a:t>
            </a:r>
            <a:r>
              <a:rPr lang="en-US" sz="2800" dirty="0" smtClean="0"/>
              <a:t>(supervisors)</a:t>
            </a:r>
          </a:p>
          <a:p>
            <a:r>
              <a:rPr lang="en-US" dirty="0" smtClean="0"/>
              <a:t>Hazardous Material Employees </a:t>
            </a:r>
          </a:p>
          <a:p>
            <a:pPr lvl="1"/>
            <a:r>
              <a:rPr lang="en-US" dirty="0" smtClean="0"/>
              <a:t>Shipping personnel</a:t>
            </a:r>
          </a:p>
          <a:p>
            <a:pPr lvl="1"/>
            <a:r>
              <a:rPr lang="en-US" dirty="0" smtClean="0"/>
              <a:t>Drivers</a:t>
            </a:r>
          </a:p>
          <a:p>
            <a:r>
              <a:rPr lang="en-US" dirty="0" smtClean="0"/>
              <a:t>Carriers (UPS, Fed Ex, Speedy)</a:t>
            </a:r>
          </a:p>
          <a:p>
            <a:pPr lvl="1"/>
            <a:r>
              <a:rPr lang="en-US" dirty="0" smtClean="0"/>
              <a:t>May impose more restrictions </a:t>
            </a:r>
          </a:p>
          <a:p>
            <a:pPr lvl="1"/>
            <a:r>
              <a:rPr lang="en-US" dirty="0" smtClean="0"/>
              <a:t>May have own training programs and software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Requirements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9982200" cy="4678363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dirty="0" err="1" smtClean="0"/>
              <a:t>HazMat</a:t>
            </a:r>
            <a:r>
              <a:rPr lang="en-US" dirty="0" smtClean="0"/>
              <a:t> employers/employees require:</a:t>
            </a:r>
          </a:p>
          <a:p>
            <a:pPr lvl="1"/>
            <a:r>
              <a:rPr lang="en-US" dirty="0" smtClean="0"/>
              <a:t>General awareness</a:t>
            </a:r>
          </a:p>
          <a:p>
            <a:pPr lvl="1"/>
            <a:r>
              <a:rPr lang="en-US" dirty="0" smtClean="0"/>
              <a:t>Function specific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Driver (for those who deliver </a:t>
            </a:r>
            <a:r>
              <a:rPr lang="en-US" dirty="0" err="1" smtClean="0"/>
              <a:t>HazMat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Initial Training: within 90 days</a:t>
            </a:r>
          </a:p>
          <a:p>
            <a:r>
              <a:rPr lang="en-US" dirty="0" smtClean="0"/>
              <a:t>Renew Training: every 3 years</a:t>
            </a:r>
          </a:p>
          <a:p>
            <a:r>
              <a:rPr lang="en-US" dirty="0" smtClean="0"/>
              <a:t>Training/certification must be documented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HazMat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 Content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Shippers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to package airbags</a:t>
            </a:r>
          </a:p>
          <a:p>
            <a:r>
              <a:rPr lang="en-US" dirty="0" smtClean="0"/>
              <a:t>How to fill out shipping forms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Drivers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Pre-trip safety inspection</a:t>
            </a:r>
          </a:p>
          <a:p>
            <a:r>
              <a:rPr lang="en-US" dirty="0" smtClean="0"/>
              <a:t>Loading/unloading </a:t>
            </a:r>
            <a:r>
              <a:rPr lang="en-US" dirty="0" err="1" smtClean="0"/>
              <a:t>haz</a:t>
            </a:r>
            <a:r>
              <a:rPr lang="en-US" dirty="0" smtClean="0"/>
              <a:t> mat </a:t>
            </a:r>
          </a:p>
          <a:p>
            <a:r>
              <a:rPr lang="en-US" dirty="0" smtClean="0"/>
              <a:t>Package handling</a:t>
            </a:r>
          </a:p>
          <a:p>
            <a:r>
              <a:rPr lang="en-US" dirty="0" smtClean="0"/>
              <a:t>Emergency response</a:t>
            </a:r>
          </a:p>
          <a:p>
            <a:r>
              <a:rPr lang="en-US" dirty="0" smtClean="0"/>
              <a:t>Incident reporting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Hazardous Material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Hazardous Materials </a:t>
            </a:r>
            <a:r>
              <a:rPr lang="en-US" dirty="0" smtClean="0"/>
              <a:t>include any substance which has been determined by the </a:t>
            </a:r>
            <a:r>
              <a:rPr lang="en-US" dirty="0" smtClean="0">
                <a:solidFill>
                  <a:srgbClr val="CC0000"/>
                </a:solidFill>
              </a:rPr>
              <a:t>US Department of Transportation (DOT) </a:t>
            </a:r>
            <a:r>
              <a:rPr lang="en-US" dirty="0" smtClean="0"/>
              <a:t>to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potentially pose an unreasonable risk to health, safety, or property when transported in commerce.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Airbag Components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Airbag module</a:t>
            </a:r>
          </a:p>
          <a:p>
            <a:r>
              <a:rPr lang="en-US" dirty="0" smtClean="0"/>
              <a:t>Airbag inflator</a:t>
            </a:r>
          </a:p>
          <a:p>
            <a:r>
              <a:rPr lang="en-US" dirty="0" smtClean="0"/>
              <a:t>Seat belt pre-</a:t>
            </a:r>
            <a:r>
              <a:rPr lang="en-US" dirty="0" err="1" smtClean="0"/>
              <a:t>tensioner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953000"/>
            <a:ext cx="8001000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Pyrotechnic and compressed gas components are hazardous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Airbag Component Types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Component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Airbag module and inflator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Seat belt pre-</a:t>
            </a:r>
            <a:r>
              <a:rPr lang="en-US" dirty="0" err="1" smtClean="0"/>
              <a:t>tensioner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Type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Pyrotechnic</a:t>
            </a:r>
          </a:p>
          <a:p>
            <a:r>
              <a:rPr lang="en-US" dirty="0" smtClean="0"/>
              <a:t>Compressed gas</a:t>
            </a:r>
          </a:p>
          <a:p>
            <a:endParaRPr lang="en-US" dirty="0" smtClean="0"/>
          </a:p>
          <a:p>
            <a:r>
              <a:rPr lang="en-US" dirty="0" smtClean="0"/>
              <a:t>Pyrotechnic</a:t>
            </a:r>
          </a:p>
          <a:p>
            <a:r>
              <a:rPr lang="en-US" dirty="0" smtClean="0"/>
              <a:t>Electrical</a:t>
            </a:r>
          </a:p>
          <a:p>
            <a:r>
              <a:rPr lang="en-US" dirty="0" smtClean="0"/>
              <a:t>Mechanical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641</Words>
  <Application>Microsoft Office PowerPoint</Application>
  <PresentationFormat>On-screen Show (4:3)</PresentationFormat>
  <Paragraphs>162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Hazardous Material Transportation</vt:lpstr>
      <vt:lpstr>Issues</vt:lpstr>
      <vt:lpstr>Types of Airbags</vt:lpstr>
      <vt:lpstr>Training Applicability</vt:lpstr>
      <vt:lpstr>Training Requirements</vt:lpstr>
      <vt:lpstr>HazMat Training Content</vt:lpstr>
      <vt:lpstr>Hazardous Material</vt:lpstr>
      <vt:lpstr>Airbag Components</vt:lpstr>
      <vt:lpstr>Airbag Component Types</vt:lpstr>
      <vt:lpstr>Slide 10</vt:lpstr>
      <vt:lpstr>Slide 11</vt:lpstr>
      <vt:lpstr>HazMat Shipping Information</vt:lpstr>
      <vt:lpstr>Pyrotechnic Airbag Module, Inflator, and Seat Belt Pre-tensioner</vt:lpstr>
      <vt:lpstr>Pyrotechnic Airbag Module, Inflator, and Seat Belt Pre-tensioner</vt:lpstr>
      <vt:lpstr>Compressed Gas  Airbag Module and Inflator</vt:lpstr>
      <vt:lpstr>Compressed Gas  Airbag Module and Inflator</vt:lpstr>
      <vt:lpstr>24-Hour Emergency Response Telephone Number</vt:lpstr>
      <vt:lpstr>HazMat Shipping Form  General Requirements</vt:lpstr>
      <vt:lpstr>UN Specification Packaging</vt:lpstr>
      <vt:lpstr>Driver Responsibilities</vt:lpstr>
      <vt:lpstr>Q &amp; A</vt:lpstr>
      <vt:lpstr>SUMMARY HazMat (Airbag) Transportation</vt:lpstr>
      <vt:lpstr>For more information:</vt:lpstr>
      <vt:lpstr>David Kendziorski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STORMTECH</dc:creator>
  <cp:lastModifiedBy>Owner</cp:lastModifiedBy>
  <cp:revision>132</cp:revision>
  <dcterms:created xsi:type="dcterms:W3CDTF">2013-04-17T23:38:05Z</dcterms:created>
  <dcterms:modified xsi:type="dcterms:W3CDTF">2018-09-21T18:26:23Z</dcterms:modified>
</cp:coreProperties>
</file>